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2" r:id="rId7"/>
    <p:sldId id="264" r:id="rId8"/>
    <p:sldId id="265" r:id="rId9"/>
    <p:sldId id="266" r:id="rId10"/>
    <p:sldId id="263" r:id="rId11"/>
    <p:sldId id="261" r:id="rId1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457" autoAdjust="0"/>
  </p:normalViewPr>
  <p:slideViewPr>
    <p:cSldViewPr>
      <p:cViewPr varScale="1">
        <p:scale>
          <a:sx n="92" d="100"/>
          <a:sy n="92" d="100"/>
        </p:scale>
        <p:origin x="-5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3BD142E4-7FD4-4C9A-9F29-00659C8704E8}" type="datetimeFigureOut">
              <a:rPr lang="en-GB" smtClean="0"/>
              <a:t>06/05/2014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19DC4D67-3B5A-42C2-A7AE-148390BE4C2F}" type="slidenum">
              <a:rPr lang="en-GB" smtClean="0"/>
              <a:t>‹#›</a:t>
            </a:fld>
            <a:endParaRPr lang="en-GB"/>
          </a:p>
        </p:txBody>
      </p:sp>
    </p:spTree>
    <p:extLst>
      <p:ext uri="{BB962C8B-B14F-4D97-AF65-F5344CB8AC3E}">
        <p14:creationId xmlns:p14="http://schemas.microsoft.com/office/powerpoint/2010/main" val="3809831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9DC4D67-3B5A-42C2-A7AE-148390BE4C2F}" type="slidenum">
              <a:rPr lang="en-GB" smtClean="0"/>
              <a:t>1</a:t>
            </a:fld>
            <a:endParaRPr lang="en-GB"/>
          </a:p>
        </p:txBody>
      </p:sp>
    </p:spTree>
    <p:extLst>
      <p:ext uri="{BB962C8B-B14F-4D97-AF65-F5344CB8AC3E}">
        <p14:creationId xmlns:p14="http://schemas.microsoft.com/office/powerpoint/2010/main" val="298167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Experiments</a:t>
            </a:r>
            <a:r>
              <a:rPr lang="en-GB" baseline="0" dirty="0" smtClean="0"/>
              <a:t> – e.g. the Social Science Centre </a:t>
            </a:r>
            <a:r>
              <a:rPr lang="en-GB" baseline="0" smtClean="0"/>
              <a:t>at Lincoln!</a:t>
            </a:r>
            <a:endParaRPr lang="en-GB"/>
          </a:p>
        </p:txBody>
      </p:sp>
      <p:sp>
        <p:nvSpPr>
          <p:cNvPr id="4" name="Slide Number Placeholder 3"/>
          <p:cNvSpPr>
            <a:spLocks noGrp="1"/>
          </p:cNvSpPr>
          <p:nvPr>
            <p:ph type="sldNum" sz="quarter" idx="10"/>
          </p:nvPr>
        </p:nvSpPr>
        <p:spPr/>
        <p:txBody>
          <a:bodyPr/>
          <a:lstStyle/>
          <a:p>
            <a:fld id="{19DC4D67-3B5A-42C2-A7AE-148390BE4C2F}" type="slidenum">
              <a:rPr lang="en-GB" smtClean="0"/>
              <a:t>10</a:t>
            </a:fld>
            <a:endParaRPr lang="en-GB"/>
          </a:p>
        </p:txBody>
      </p:sp>
    </p:spTree>
    <p:extLst>
      <p:ext uri="{BB962C8B-B14F-4D97-AF65-F5344CB8AC3E}">
        <p14:creationId xmlns:p14="http://schemas.microsoft.com/office/powerpoint/2010/main" val="1599782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9DC4D67-3B5A-42C2-A7AE-148390BE4C2F}" type="slidenum">
              <a:rPr lang="en-GB" smtClean="0"/>
              <a:t>11</a:t>
            </a:fld>
            <a:endParaRPr lang="en-GB"/>
          </a:p>
        </p:txBody>
      </p:sp>
    </p:spTree>
    <p:extLst>
      <p:ext uri="{BB962C8B-B14F-4D97-AF65-F5344CB8AC3E}">
        <p14:creationId xmlns:p14="http://schemas.microsoft.com/office/powerpoint/2010/main" val="1853659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Undemocratic – run by managerial</a:t>
            </a:r>
            <a:r>
              <a:rPr lang="en-GB" baseline="0" dirty="0" smtClean="0"/>
              <a:t> elites, with increasingly overpaid VCs (e.g. £466k for Craig Calhoun at LSE).</a:t>
            </a:r>
          </a:p>
          <a:p>
            <a:r>
              <a:rPr lang="en-GB" baseline="0" dirty="0" smtClean="0"/>
              <a:t>Meeting capital’s needs – employability, research contracts, sponsorship. Rather than, say, more critical perspectives, developing reflexivity, knowledge for its own sake (curiosity), aesthetic and spiritual values, etc.</a:t>
            </a:r>
          </a:p>
          <a:p>
            <a:r>
              <a:rPr lang="en-GB" baseline="0" dirty="0" smtClean="0"/>
              <a:t>Interference – e.g. STEM subjects, UKBA, caps on student numbers.</a:t>
            </a:r>
            <a:endParaRPr lang="en-GB" dirty="0"/>
          </a:p>
        </p:txBody>
      </p:sp>
      <p:sp>
        <p:nvSpPr>
          <p:cNvPr id="4" name="Slide Number Placeholder 3"/>
          <p:cNvSpPr>
            <a:spLocks noGrp="1"/>
          </p:cNvSpPr>
          <p:nvPr>
            <p:ph type="sldNum" sz="quarter" idx="10"/>
          </p:nvPr>
        </p:nvSpPr>
        <p:spPr/>
        <p:txBody>
          <a:bodyPr/>
          <a:lstStyle/>
          <a:p>
            <a:fld id="{19DC4D67-3B5A-42C2-A7AE-148390BE4C2F}" type="slidenum">
              <a:rPr lang="en-GB" smtClean="0"/>
              <a:t>2</a:t>
            </a:fld>
            <a:endParaRPr lang="en-GB"/>
          </a:p>
        </p:txBody>
      </p:sp>
    </p:spTree>
    <p:extLst>
      <p:ext uri="{BB962C8B-B14F-4D97-AF65-F5344CB8AC3E}">
        <p14:creationId xmlns:p14="http://schemas.microsoft.com/office/powerpoint/2010/main" val="914642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Much of the debate focuses on the ‘idea’ of a university or on ‘what</a:t>
            </a:r>
            <a:r>
              <a:rPr lang="en-GB" baseline="0" dirty="0" smtClean="0"/>
              <a:t> is a university for?’ But we really need to look more closely at what universities do, what they produce, who are the producers and what are the means of production.</a:t>
            </a:r>
          </a:p>
          <a:p>
            <a:r>
              <a:rPr lang="en-GB" baseline="0" dirty="0" smtClean="0"/>
              <a:t>Academic integrity – open learning and impartial research.</a:t>
            </a:r>
          </a:p>
          <a:p>
            <a:r>
              <a:rPr lang="en-GB" baseline="0" dirty="0" smtClean="0"/>
              <a:t>Universities are integral to capitalism, though there is some segmentation in capitalist labour markets.</a:t>
            </a:r>
          </a:p>
          <a:p>
            <a:r>
              <a:rPr lang="en-GB" baseline="0" dirty="0" smtClean="0"/>
              <a:t>Teacher-learner relationship – this is not a capital-labour relation, so illustrates the limitations of a Marxist analysis.</a:t>
            </a:r>
          </a:p>
          <a:p>
            <a:r>
              <a:rPr lang="en-GB" baseline="0" dirty="0" smtClean="0"/>
              <a:t>Fee-paying students pay a fee in return for a service. This service may be not only teaching but a wide range of university life leading to a good university degree, enhanced employability, cultural capital, etc. It makes no sense to say that students ‘consume’ learning, though they may be more or less instrumental in their approach to learning and they may be said to consume much of what goes on in universities, including lectures! Misunderstanding arises from lack of clarity about what universities produce.</a:t>
            </a:r>
            <a:endParaRPr lang="en-GB" dirty="0"/>
          </a:p>
        </p:txBody>
      </p:sp>
      <p:sp>
        <p:nvSpPr>
          <p:cNvPr id="4" name="Slide Number Placeholder 3"/>
          <p:cNvSpPr>
            <a:spLocks noGrp="1"/>
          </p:cNvSpPr>
          <p:nvPr>
            <p:ph type="sldNum" sz="quarter" idx="10"/>
          </p:nvPr>
        </p:nvSpPr>
        <p:spPr/>
        <p:txBody>
          <a:bodyPr/>
          <a:lstStyle/>
          <a:p>
            <a:fld id="{19DC4D67-3B5A-42C2-A7AE-148390BE4C2F}" type="slidenum">
              <a:rPr lang="en-GB" smtClean="0"/>
              <a:t>3</a:t>
            </a:fld>
            <a:endParaRPr lang="en-GB"/>
          </a:p>
        </p:txBody>
      </p:sp>
    </p:spTree>
    <p:extLst>
      <p:ext uri="{BB962C8B-B14F-4D97-AF65-F5344CB8AC3E}">
        <p14:creationId xmlns:p14="http://schemas.microsoft.com/office/powerpoint/2010/main" val="2424426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UK universities</a:t>
            </a:r>
            <a:r>
              <a:rPr lang="en-GB" baseline="0" dirty="0" smtClean="0"/>
              <a:t> are controlled by their (unelected) governing bodies, and it is unclear who owns their assets.</a:t>
            </a:r>
          </a:p>
          <a:p>
            <a:r>
              <a:rPr lang="en-GB" dirty="0" smtClean="0"/>
              <a:t>‘The term abeyance</a:t>
            </a:r>
            <a:r>
              <a:rPr lang="en-GB" baseline="0" dirty="0" smtClean="0"/>
              <a:t> depicts a holding process by which movements sustain themselves in non-receptive political environments and provide continuity from one state of mobilisation to another’ (Taylor, 1989: 761). Periods of abeyance provide organisational and ideological bridges between different upsurges of activism: ‘a legitimating base to challenge the status quo’ (:762). Arguably, the debacle at the Coop Bank is a wake-up call to the movement as a whole.</a:t>
            </a:r>
            <a:endParaRPr lang="en-GB" dirty="0"/>
          </a:p>
        </p:txBody>
      </p:sp>
      <p:sp>
        <p:nvSpPr>
          <p:cNvPr id="4" name="Slide Number Placeholder 3"/>
          <p:cNvSpPr>
            <a:spLocks noGrp="1"/>
          </p:cNvSpPr>
          <p:nvPr>
            <p:ph type="sldNum" sz="quarter" idx="10"/>
          </p:nvPr>
        </p:nvSpPr>
        <p:spPr/>
        <p:txBody>
          <a:bodyPr/>
          <a:lstStyle/>
          <a:p>
            <a:fld id="{19DC4D67-3B5A-42C2-A7AE-148390BE4C2F}" type="slidenum">
              <a:rPr lang="en-GB" smtClean="0"/>
              <a:t>4</a:t>
            </a:fld>
            <a:endParaRPr lang="en-GB"/>
          </a:p>
        </p:txBody>
      </p:sp>
    </p:spTree>
    <p:extLst>
      <p:ext uri="{BB962C8B-B14F-4D97-AF65-F5344CB8AC3E}">
        <p14:creationId xmlns:p14="http://schemas.microsoft.com/office/powerpoint/2010/main" val="1534944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Basque</a:t>
            </a:r>
            <a:r>
              <a:rPr lang="en-GB" baseline="0" dirty="0" smtClean="0"/>
              <a:t> nationalism – compare the kibbutz movement in Israel as part of Zionism. Note multi-stakeholder (multiple membership categories) governance structure.</a:t>
            </a:r>
          </a:p>
          <a:p>
            <a:r>
              <a:rPr lang="en-GB" baseline="0" dirty="0" smtClean="0"/>
              <a:t>It is not clear whether cooperative schools are an advance on local management of schools where pupils are represented on the governing body.</a:t>
            </a:r>
            <a:endParaRPr lang="en-GB" dirty="0"/>
          </a:p>
        </p:txBody>
      </p:sp>
      <p:sp>
        <p:nvSpPr>
          <p:cNvPr id="4" name="Slide Number Placeholder 3"/>
          <p:cNvSpPr>
            <a:spLocks noGrp="1"/>
          </p:cNvSpPr>
          <p:nvPr>
            <p:ph type="sldNum" sz="quarter" idx="10"/>
          </p:nvPr>
        </p:nvSpPr>
        <p:spPr/>
        <p:txBody>
          <a:bodyPr/>
          <a:lstStyle/>
          <a:p>
            <a:fld id="{19DC4D67-3B5A-42C2-A7AE-148390BE4C2F}" type="slidenum">
              <a:rPr lang="en-GB" smtClean="0"/>
              <a:t>5</a:t>
            </a:fld>
            <a:endParaRPr lang="en-GB"/>
          </a:p>
        </p:txBody>
      </p:sp>
    </p:spTree>
    <p:extLst>
      <p:ext uri="{BB962C8B-B14F-4D97-AF65-F5344CB8AC3E}">
        <p14:creationId xmlns:p14="http://schemas.microsoft.com/office/powerpoint/2010/main" val="2423213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9DC4D67-3B5A-42C2-A7AE-148390BE4C2F}" type="slidenum">
              <a:rPr lang="en-GB" smtClean="0"/>
              <a:t>6</a:t>
            </a:fld>
            <a:endParaRPr lang="en-GB"/>
          </a:p>
        </p:txBody>
      </p:sp>
    </p:spTree>
    <p:extLst>
      <p:ext uri="{BB962C8B-B14F-4D97-AF65-F5344CB8AC3E}">
        <p14:creationId xmlns:p14="http://schemas.microsoft.com/office/powerpoint/2010/main" val="2786487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problem is one of how to control the trustees,</a:t>
            </a:r>
            <a:r>
              <a:rPr lang="en-GB" baseline="0" dirty="0" smtClean="0"/>
              <a:t> especially since the production relations remain basically the same. The trust proposal seems to assume that the threats to universities come entirely from outside when in fact the main threats are internal, particularly from managerial elites.</a:t>
            </a:r>
            <a:endParaRPr lang="en-GB" dirty="0"/>
          </a:p>
        </p:txBody>
      </p:sp>
      <p:sp>
        <p:nvSpPr>
          <p:cNvPr id="4" name="Slide Number Placeholder 3"/>
          <p:cNvSpPr>
            <a:spLocks noGrp="1"/>
          </p:cNvSpPr>
          <p:nvPr>
            <p:ph type="sldNum" sz="quarter" idx="10"/>
          </p:nvPr>
        </p:nvSpPr>
        <p:spPr/>
        <p:txBody>
          <a:bodyPr/>
          <a:lstStyle/>
          <a:p>
            <a:fld id="{19DC4D67-3B5A-42C2-A7AE-148390BE4C2F}" type="slidenum">
              <a:rPr lang="en-GB" smtClean="0"/>
              <a:t>7</a:t>
            </a:fld>
            <a:endParaRPr lang="en-GB"/>
          </a:p>
        </p:txBody>
      </p:sp>
    </p:spTree>
    <p:extLst>
      <p:ext uri="{BB962C8B-B14F-4D97-AF65-F5344CB8AC3E}">
        <p14:creationId xmlns:p14="http://schemas.microsoft.com/office/powerpoint/2010/main" val="3192390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Supporters – could be alumni, businesses,</a:t>
            </a:r>
            <a:r>
              <a:rPr lang="en-GB" baseline="0" dirty="0" smtClean="0"/>
              <a:t> general public, other educational organisations, other cooperatives, local authorities, NGOs, etc.</a:t>
            </a:r>
            <a:endParaRPr lang="en-GB" dirty="0"/>
          </a:p>
        </p:txBody>
      </p:sp>
      <p:sp>
        <p:nvSpPr>
          <p:cNvPr id="4" name="Slide Number Placeholder 3"/>
          <p:cNvSpPr>
            <a:spLocks noGrp="1"/>
          </p:cNvSpPr>
          <p:nvPr>
            <p:ph type="sldNum" sz="quarter" idx="10"/>
          </p:nvPr>
        </p:nvSpPr>
        <p:spPr/>
        <p:txBody>
          <a:bodyPr/>
          <a:lstStyle/>
          <a:p>
            <a:fld id="{19DC4D67-3B5A-42C2-A7AE-148390BE4C2F}" type="slidenum">
              <a:rPr lang="en-GB" smtClean="0"/>
              <a:t>8</a:t>
            </a:fld>
            <a:endParaRPr lang="en-GB"/>
          </a:p>
        </p:txBody>
      </p:sp>
    </p:spTree>
    <p:extLst>
      <p:ext uri="{BB962C8B-B14F-4D97-AF65-F5344CB8AC3E}">
        <p14:creationId xmlns:p14="http://schemas.microsoft.com/office/powerpoint/2010/main" val="1770611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Workplace democracy – all workers have equal say in the running</a:t>
            </a:r>
            <a:r>
              <a:rPr lang="en-GB" baseline="0" dirty="0" smtClean="0"/>
              <a:t> of the organisation.</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Coops are often undermined by the influence of ‘sponsors’ or ‘investors’ who do not share cooperative values – i.e. in the </a:t>
            </a:r>
            <a:r>
              <a:rPr lang="en-GB" baseline="0" dirty="0" err="1" smtClean="0"/>
              <a:t>decommodification</a:t>
            </a:r>
            <a:r>
              <a:rPr lang="en-GB" baseline="0" dirty="0" smtClean="0"/>
              <a:t> of labour power (see </a:t>
            </a:r>
            <a:r>
              <a:rPr lang="en-GB" baseline="0" dirty="0" err="1" smtClean="0"/>
              <a:t>Galor</a:t>
            </a:r>
            <a:r>
              <a:rPr lang="en-GB" baseline="0" dirty="0" smtClean="0"/>
              <a:t>, 2008, for a comprehensive account of how cooperatives can be demutualised). But: ‘Cooperatives that are members of active and strong federations are more protected and more likely to resist demutualisation’ (</a:t>
            </a:r>
            <a:r>
              <a:rPr lang="en-GB" baseline="0" dirty="0" err="1" smtClean="0"/>
              <a:t>Galor</a:t>
            </a:r>
            <a:r>
              <a:rPr lang="en-GB" baseline="0" dirty="0" smtClean="0"/>
              <a:t>, 2008: 54).</a:t>
            </a:r>
            <a:endParaRPr lang="en-GB" dirty="0" smtClean="0"/>
          </a:p>
          <a:p>
            <a:r>
              <a:rPr lang="en-GB" dirty="0" smtClean="0"/>
              <a:t>Equality</a:t>
            </a:r>
            <a:r>
              <a:rPr lang="en-GB" baseline="0" dirty="0" smtClean="0"/>
              <a:t> of representation for supporters? It depends on who these supporters are. The cooperative could be part of a wider federation of cooperatives, in which case the federation is entitled to be represented. But other supporters such as alumni and businesses should not have voting rights (they could be associate members rather than full members). </a:t>
            </a:r>
          </a:p>
          <a:p>
            <a:r>
              <a:rPr lang="en-GB" baseline="0" dirty="0" smtClean="0"/>
              <a:t>Yes, why not? Why shouldn’t students and workers (collectively, not individually!) have equal representation? The vote of each worker would still be equivalent to the vote of, say, ten students, reflecting the difference in their individual stakes in the business. Students and workers </a:t>
            </a:r>
            <a:r>
              <a:rPr lang="en-GB" i="1" baseline="0" dirty="0" smtClean="0"/>
              <a:t>co-produce</a:t>
            </a:r>
            <a:r>
              <a:rPr lang="en-GB" baseline="0" dirty="0" smtClean="0"/>
              <a:t> knowledge and learning or else provide necessary support to the labour processes involved.</a:t>
            </a:r>
            <a:endParaRPr lang="en-GB" dirty="0"/>
          </a:p>
        </p:txBody>
      </p:sp>
      <p:sp>
        <p:nvSpPr>
          <p:cNvPr id="4" name="Slide Number Placeholder 3"/>
          <p:cNvSpPr>
            <a:spLocks noGrp="1"/>
          </p:cNvSpPr>
          <p:nvPr>
            <p:ph type="sldNum" sz="quarter" idx="10"/>
          </p:nvPr>
        </p:nvSpPr>
        <p:spPr/>
        <p:txBody>
          <a:bodyPr/>
          <a:lstStyle/>
          <a:p>
            <a:fld id="{19DC4D67-3B5A-42C2-A7AE-148390BE4C2F}" type="slidenum">
              <a:rPr lang="en-GB" smtClean="0"/>
              <a:t>9</a:t>
            </a:fld>
            <a:endParaRPr lang="en-GB"/>
          </a:p>
        </p:txBody>
      </p:sp>
    </p:spTree>
    <p:extLst>
      <p:ext uri="{BB962C8B-B14F-4D97-AF65-F5344CB8AC3E}">
        <p14:creationId xmlns:p14="http://schemas.microsoft.com/office/powerpoint/2010/main" val="2526392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0AAC89E-1A21-4794-BFEB-E609C611BBBE}" type="datetimeFigureOut">
              <a:rPr lang="en-GB" smtClean="0"/>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039E1A-D617-4289-BEE0-50A524DD59A4}" type="slidenum">
              <a:rPr lang="en-GB" smtClean="0"/>
              <a:t>‹#›</a:t>
            </a:fld>
            <a:endParaRPr lang="en-GB"/>
          </a:p>
        </p:txBody>
      </p:sp>
    </p:spTree>
    <p:extLst>
      <p:ext uri="{BB962C8B-B14F-4D97-AF65-F5344CB8AC3E}">
        <p14:creationId xmlns:p14="http://schemas.microsoft.com/office/powerpoint/2010/main" val="578079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AAC89E-1A21-4794-BFEB-E609C611BBBE}" type="datetimeFigureOut">
              <a:rPr lang="en-GB" smtClean="0"/>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039E1A-D617-4289-BEE0-50A524DD59A4}" type="slidenum">
              <a:rPr lang="en-GB" smtClean="0"/>
              <a:t>‹#›</a:t>
            </a:fld>
            <a:endParaRPr lang="en-GB"/>
          </a:p>
        </p:txBody>
      </p:sp>
    </p:spTree>
    <p:extLst>
      <p:ext uri="{BB962C8B-B14F-4D97-AF65-F5344CB8AC3E}">
        <p14:creationId xmlns:p14="http://schemas.microsoft.com/office/powerpoint/2010/main" val="1604582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AAC89E-1A21-4794-BFEB-E609C611BBBE}" type="datetimeFigureOut">
              <a:rPr lang="en-GB" smtClean="0"/>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039E1A-D617-4289-BEE0-50A524DD59A4}" type="slidenum">
              <a:rPr lang="en-GB" smtClean="0"/>
              <a:t>‹#›</a:t>
            </a:fld>
            <a:endParaRPr lang="en-GB"/>
          </a:p>
        </p:txBody>
      </p:sp>
    </p:spTree>
    <p:extLst>
      <p:ext uri="{BB962C8B-B14F-4D97-AF65-F5344CB8AC3E}">
        <p14:creationId xmlns:p14="http://schemas.microsoft.com/office/powerpoint/2010/main" val="415697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AAC89E-1A21-4794-BFEB-E609C611BBBE}" type="datetimeFigureOut">
              <a:rPr lang="en-GB" smtClean="0"/>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039E1A-D617-4289-BEE0-50A524DD59A4}" type="slidenum">
              <a:rPr lang="en-GB" smtClean="0"/>
              <a:t>‹#›</a:t>
            </a:fld>
            <a:endParaRPr lang="en-GB"/>
          </a:p>
        </p:txBody>
      </p:sp>
    </p:spTree>
    <p:extLst>
      <p:ext uri="{BB962C8B-B14F-4D97-AF65-F5344CB8AC3E}">
        <p14:creationId xmlns:p14="http://schemas.microsoft.com/office/powerpoint/2010/main" val="558565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AAC89E-1A21-4794-BFEB-E609C611BBBE}" type="datetimeFigureOut">
              <a:rPr lang="en-GB" smtClean="0"/>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039E1A-D617-4289-BEE0-50A524DD59A4}" type="slidenum">
              <a:rPr lang="en-GB" smtClean="0"/>
              <a:t>‹#›</a:t>
            </a:fld>
            <a:endParaRPr lang="en-GB"/>
          </a:p>
        </p:txBody>
      </p:sp>
    </p:spTree>
    <p:extLst>
      <p:ext uri="{BB962C8B-B14F-4D97-AF65-F5344CB8AC3E}">
        <p14:creationId xmlns:p14="http://schemas.microsoft.com/office/powerpoint/2010/main" val="358491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0AAC89E-1A21-4794-BFEB-E609C611BBBE}" type="datetimeFigureOut">
              <a:rPr lang="en-GB" smtClean="0"/>
              <a:t>06/05/2014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039E1A-D617-4289-BEE0-50A524DD59A4}" type="slidenum">
              <a:rPr lang="en-GB" smtClean="0"/>
              <a:t>‹#›</a:t>
            </a:fld>
            <a:endParaRPr lang="en-GB"/>
          </a:p>
        </p:txBody>
      </p:sp>
    </p:spTree>
    <p:extLst>
      <p:ext uri="{BB962C8B-B14F-4D97-AF65-F5344CB8AC3E}">
        <p14:creationId xmlns:p14="http://schemas.microsoft.com/office/powerpoint/2010/main" val="1146920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0AAC89E-1A21-4794-BFEB-E609C611BBBE}" type="datetimeFigureOut">
              <a:rPr lang="en-GB" smtClean="0"/>
              <a:t>06/05/2014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039E1A-D617-4289-BEE0-50A524DD59A4}" type="slidenum">
              <a:rPr lang="en-GB" smtClean="0"/>
              <a:t>‹#›</a:t>
            </a:fld>
            <a:endParaRPr lang="en-GB"/>
          </a:p>
        </p:txBody>
      </p:sp>
    </p:spTree>
    <p:extLst>
      <p:ext uri="{BB962C8B-B14F-4D97-AF65-F5344CB8AC3E}">
        <p14:creationId xmlns:p14="http://schemas.microsoft.com/office/powerpoint/2010/main" val="74996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0AAC89E-1A21-4794-BFEB-E609C611BBBE}" type="datetimeFigureOut">
              <a:rPr lang="en-GB" smtClean="0"/>
              <a:t>06/05/2014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039E1A-D617-4289-BEE0-50A524DD59A4}" type="slidenum">
              <a:rPr lang="en-GB" smtClean="0"/>
              <a:t>‹#›</a:t>
            </a:fld>
            <a:endParaRPr lang="en-GB"/>
          </a:p>
        </p:txBody>
      </p:sp>
    </p:spTree>
    <p:extLst>
      <p:ext uri="{BB962C8B-B14F-4D97-AF65-F5344CB8AC3E}">
        <p14:creationId xmlns:p14="http://schemas.microsoft.com/office/powerpoint/2010/main" val="1461853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AAC89E-1A21-4794-BFEB-E609C611BBBE}" type="datetimeFigureOut">
              <a:rPr lang="en-GB" smtClean="0"/>
              <a:t>06/05/2014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039E1A-D617-4289-BEE0-50A524DD59A4}" type="slidenum">
              <a:rPr lang="en-GB" smtClean="0"/>
              <a:t>‹#›</a:t>
            </a:fld>
            <a:endParaRPr lang="en-GB"/>
          </a:p>
        </p:txBody>
      </p:sp>
    </p:spTree>
    <p:extLst>
      <p:ext uri="{BB962C8B-B14F-4D97-AF65-F5344CB8AC3E}">
        <p14:creationId xmlns:p14="http://schemas.microsoft.com/office/powerpoint/2010/main" val="3534563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AAC89E-1A21-4794-BFEB-E609C611BBBE}" type="datetimeFigureOut">
              <a:rPr lang="en-GB" smtClean="0"/>
              <a:t>06/05/2014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039E1A-D617-4289-BEE0-50A524DD59A4}" type="slidenum">
              <a:rPr lang="en-GB" smtClean="0"/>
              <a:t>‹#›</a:t>
            </a:fld>
            <a:endParaRPr lang="en-GB"/>
          </a:p>
        </p:txBody>
      </p:sp>
    </p:spTree>
    <p:extLst>
      <p:ext uri="{BB962C8B-B14F-4D97-AF65-F5344CB8AC3E}">
        <p14:creationId xmlns:p14="http://schemas.microsoft.com/office/powerpoint/2010/main" val="2593649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AAC89E-1A21-4794-BFEB-E609C611BBBE}" type="datetimeFigureOut">
              <a:rPr lang="en-GB" smtClean="0"/>
              <a:t>06/05/2014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039E1A-D617-4289-BEE0-50A524DD59A4}" type="slidenum">
              <a:rPr lang="en-GB" smtClean="0"/>
              <a:t>‹#›</a:t>
            </a:fld>
            <a:endParaRPr lang="en-GB"/>
          </a:p>
        </p:txBody>
      </p:sp>
    </p:spTree>
    <p:extLst>
      <p:ext uri="{BB962C8B-B14F-4D97-AF65-F5344CB8AC3E}">
        <p14:creationId xmlns:p14="http://schemas.microsoft.com/office/powerpoint/2010/main" val="77866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AAC89E-1A21-4794-BFEB-E609C611BBBE}" type="datetimeFigureOut">
              <a:rPr lang="en-GB" smtClean="0"/>
              <a:t>06/05/2014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039E1A-D617-4289-BEE0-50A524DD59A4}" type="slidenum">
              <a:rPr lang="en-GB" smtClean="0"/>
              <a:t>‹#›</a:t>
            </a:fld>
            <a:endParaRPr lang="en-GB"/>
          </a:p>
        </p:txBody>
      </p:sp>
    </p:spTree>
    <p:extLst>
      <p:ext uri="{BB962C8B-B14F-4D97-AF65-F5344CB8AC3E}">
        <p14:creationId xmlns:p14="http://schemas.microsoft.com/office/powerpoint/2010/main" val="527747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operativeschools.coo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Towards cooperative higher education</a:t>
            </a:r>
            <a:endParaRPr lang="en-GB" dirty="0"/>
          </a:p>
        </p:txBody>
      </p:sp>
      <p:sp>
        <p:nvSpPr>
          <p:cNvPr id="3" name="Subtitle 2"/>
          <p:cNvSpPr>
            <a:spLocks noGrp="1"/>
          </p:cNvSpPr>
          <p:nvPr>
            <p:ph type="subTitle" idx="1"/>
          </p:nvPr>
        </p:nvSpPr>
        <p:spPr/>
        <p:txBody>
          <a:bodyPr/>
          <a:lstStyle/>
          <a:p>
            <a:r>
              <a:rPr lang="en-GB" dirty="0" smtClean="0"/>
              <a:t>Peter Somerville</a:t>
            </a:r>
          </a:p>
          <a:p>
            <a:r>
              <a:rPr lang="en-GB" dirty="0" smtClean="0"/>
              <a:t>University of Lincoln</a:t>
            </a:r>
          </a:p>
          <a:p>
            <a:r>
              <a:rPr lang="en-GB" dirty="0" smtClean="0"/>
              <a:t>7</a:t>
            </a:r>
            <a:r>
              <a:rPr lang="en-GB" baseline="30000" dirty="0" smtClean="0"/>
              <a:t>th</a:t>
            </a:r>
            <a:r>
              <a:rPr lang="en-GB" dirty="0" smtClean="0"/>
              <a:t> May 2014</a:t>
            </a:r>
            <a:endParaRPr lang="en-GB" dirty="0"/>
          </a:p>
        </p:txBody>
      </p:sp>
    </p:spTree>
    <p:extLst>
      <p:ext uri="{BB962C8B-B14F-4D97-AF65-F5344CB8AC3E}">
        <p14:creationId xmlns:p14="http://schemas.microsoft.com/office/powerpoint/2010/main" val="451386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normAutofit fontScale="92500"/>
          </a:bodyPr>
          <a:lstStyle/>
          <a:p>
            <a:r>
              <a:rPr lang="en-GB" sz="2000" dirty="0"/>
              <a:t>The purposes of higher education must include that of emancipation from capital-labour relations, and the cooperative form is a step towards this.</a:t>
            </a:r>
          </a:p>
          <a:p>
            <a:r>
              <a:rPr lang="en-GB" sz="2000" dirty="0" smtClean="0"/>
              <a:t>Moving forward requires a form of collective action in which the ‘collective’ is ‘a broad and distributed entity that includes those engaged in theory building alongside, and in collaboration with, participants in particular projects. And their “action” is viewed as having a </a:t>
            </a:r>
            <a:r>
              <a:rPr lang="en-GB" sz="2000" dirty="0" err="1" smtClean="0"/>
              <a:t>performative</a:t>
            </a:r>
            <a:r>
              <a:rPr lang="en-GB" sz="2000" dirty="0" smtClean="0"/>
              <a:t> force, surfacing tacit knowledge and bringing it to bear on what they [Gibson-Graham, 2006: 166] term “world changing experiments”.’ (Newman, 2013) </a:t>
            </a:r>
          </a:p>
          <a:p>
            <a:r>
              <a:rPr lang="en-GB" sz="2000" dirty="0" smtClean="0"/>
              <a:t>The formation of cooperative universities as such ‘collectives’ will have this </a:t>
            </a:r>
            <a:r>
              <a:rPr lang="en-GB" sz="2000" dirty="0" err="1" smtClean="0"/>
              <a:t>performative</a:t>
            </a:r>
            <a:r>
              <a:rPr lang="en-GB" sz="2000" dirty="0" smtClean="0"/>
              <a:t> force, taking us beyond the false dichotomies of capital versus labour, and private versus public, towards the transformation of capitalism into a society where wealth is not measured in terms of the cash nexus.</a:t>
            </a:r>
          </a:p>
          <a:p>
            <a:r>
              <a:rPr lang="en-GB" sz="2000" dirty="0" smtClean="0"/>
              <a:t>The cooperative movement remains in abeyance but the potential for collective action </a:t>
            </a:r>
            <a:r>
              <a:rPr lang="en-GB" sz="2000" smtClean="0"/>
              <a:t>is there.</a:t>
            </a:r>
            <a:endParaRPr lang="en-GB" sz="2000" dirty="0"/>
          </a:p>
        </p:txBody>
      </p:sp>
    </p:spTree>
    <p:extLst>
      <p:ext uri="{BB962C8B-B14F-4D97-AF65-F5344CB8AC3E}">
        <p14:creationId xmlns:p14="http://schemas.microsoft.com/office/powerpoint/2010/main" val="127765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GB" dirty="0" smtClean="0"/>
              <a:t>Bibliography</a:t>
            </a:r>
            <a:endParaRPr lang="en-GB" dirty="0"/>
          </a:p>
        </p:txBody>
      </p:sp>
      <p:sp>
        <p:nvSpPr>
          <p:cNvPr id="3" name="Content Placeholder 2"/>
          <p:cNvSpPr>
            <a:spLocks noGrp="1"/>
          </p:cNvSpPr>
          <p:nvPr>
            <p:ph idx="1"/>
          </p:nvPr>
        </p:nvSpPr>
        <p:spPr>
          <a:xfrm>
            <a:off x="457200" y="908720"/>
            <a:ext cx="8229600" cy="5217443"/>
          </a:xfrm>
        </p:spPr>
        <p:txBody>
          <a:bodyPr>
            <a:noAutofit/>
          </a:bodyPr>
          <a:lstStyle/>
          <a:p>
            <a:r>
              <a:rPr lang="en-GB" sz="1200" dirty="0" smtClean="0"/>
              <a:t>Barnett, R. (2011) ‘The </a:t>
            </a:r>
            <a:r>
              <a:rPr lang="en-GB" sz="1200" dirty="0" err="1" smtClean="0"/>
              <a:t>marketised</a:t>
            </a:r>
            <a:r>
              <a:rPr lang="en-GB" sz="1200" dirty="0" smtClean="0"/>
              <a:t> university: defending the indefensible’, in </a:t>
            </a:r>
            <a:r>
              <a:rPr lang="en-GB" sz="1200" dirty="0" err="1" smtClean="0"/>
              <a:t>Molesworth</a:t>
            </a:r>
            <a:r>
              <a:rPr lang="en-GB" sz="1200" dirty="0"/>
              <a:t> </a:t>
            </a:r>
            <a:r>
              <a:rPr lang="en-GB" sz="1200" dirty="0" smtClean="0"/>
              <a:t>et al: 39-51.</a:t>
            </a:r>
          </a:p>
          <a:p>
            <a:r>
              <a:rPr lang="en-GB" sz="1200" dirty="0" smtClean="0"/>
              <a:t>Brown, R. (2013) </a:t>
            </a:r>
            <a:r>
              <a:rPr lang="en-GB" sz="1200" i="1" dirty="0" smtClean="0"/>
              <a:t>Everything for Sale? The </a:t>
            </a:r>
            <a:r>
              <a:rPr lang="en-GB" sz="1200" i="1" dirty="0" err="1" smtClean="0"/>
              <a:t>marketisation</a:t>
            </a:r>
            <a:r>
              <a:rPr lang="en-GB" sz="1200" i="1" dirty="0" smtClean="0"/>
              <a:t> of UK higher education</a:t>
            </a:r>
            <a:r>
              <a:rPr lang="en-GB" sz="1200" dirty="0" smtClean="0"/>
              <a:t>. London: Routledge.</a:t>
            </a:r>
          </a:p>
          <a:p>
            <a:r>
              <a:rPr lang="en-GB" sz="1200" dirty="0" err="1" smtClean="0"/>
              <a:t>Collini</a:t>
            </a:r>
            <a:r>
              <a:rPr lang="en-GB" sz="1200" dirty="0" smtClean="0"/>
              <a:t>, S. (2011) </a:t>
            </a:r>
            <a:r>
              <a:rPr lang="en-GB" sz="1200" i="1" dirty="0" smtClean="0"/>
              <a:t>What Are Universities For? </a:t>
            </a:r>
            <a:r>
              <a:rPr lang="en-GB" sz="1200" dirty="0" err="1" smtClean="0"/>
              <a:t>Harmondsworth</a:t>
            </a:r>
            <a:r>
              <a:rPr lang="en-GB" sz="1200" dirty="0" smtClean="0"/>
              <a:t>: Penguin.</a:t>
            </a:r>
          </a:p>
          <a:p>
            <a:r>
              <a:rPr lang="en-GB" sz="1200" dirty="0" smtClean="0"/>
              <a:t>Cook, D. (2013) </a:t>
            </a:r>
            <a:r>
              <a:rPr lang="en-GB" sz="1200" i="1" dirty="0" smtClean="0"/>
              <a:t>Realising the Cooperative University</a:t>
            </a:r>
            <a:r>
              <a:rPr lang="en-GB" sz="1200" dirty="0" smtClean="0"/>
              <a:t>. The Cooperative College.</a:t>
            </a:r>
          </a:p>
          <a:p>
            <a:r>
              <a:rPr lang="en-GB" sz="1200" dirty="0" smtClean="0"/>
              <a:t>Deem, R., </a:t>
            </a:r>
            <a:r>
              <a:rPr lang="en-GB" sz="1200" dirty="0" err="1" smtClean="0"/>
              <a:t>Hillyard</a:t>
            </a:r>
            <a:r>
              <a:rPr lang="en-GB" sz="1200" dirty="0" smtClean="0"/>
              <a:t>, S. and Reed, M. (2008) </a:t>
            </a:r>
            <a:r>
              <a:rPr lang="en-GB" sz="1200" i="1" dirty="0" smtClean="0"/>
              <a:t>Knowledge, Higher Education and the New </a:t>
            </a:r>
            <a:r>
              <a:rPr lang="en-GB" sz="1200" i="1" dirty="0" err="1" smtClean="0"/>
              <a:t>Managerialism</a:t>
            </a:r>
            <a:r>
              <a:rPr lang="en-GB" sz="1200" i="1" dirty="0" smtClean="0"/>
              <a:t>: The changing management of UK universities</a:t>
            </a:r>
            <a:r>
              <a:rPr lang="en-GB" sz="1200" dirty="0" smtClean="0"/>
              <a:t>. Oxford: Oxford University Press.</a:t>
            </a:r>
          </a:p>
          <a:p>
            <a:r>
              <a:rPr lang="en-GB" sz="1200" dirty="0" err="1" smtClean="0"/>
              <a:t>Galor</a:t>
            </a:r>
            <a:r>
              <a:rPr lang="en-GB" sz="1200" dirty="0" smtClean="0"/>
              <a:t>, Z. (2008) </a:t>
            </a:r>
            <a:r>
              <a:rPr lang="en-GB" sz="1200" i="1" dirty="0" smtClean="0"/>
              <a:t>Demutualization of Cooperatives: Reasons and perspectives</a:t>
            </a:r>
            <a:r>
              <a:rPr lang="en-GB" sz="1200" dirty="0" smtClean="0"/>
              <a:t>. Available at: www.coopgalor.com.</a:t>
            </a:r>
          </a:p>
          <a:p>
            <a:r>
              <a:rPr lang="en-GB" sz="1200" dirty="0" smtClean="0"/>
              <a:t>Gibson-Graham, JK. (2006) </a:t>
            </a:r>
            <a:r>
              <a:rPr lang="en-GB" sz="1200" i="1" dirty="0" smtClean="0"/>
              <a:t>A </a:t>
            </a:r>
            <a:r>
              <a:rPr lang="en-GB" sz="1200" i="1" dirty="0" err="1" smtClean="0"/>
              <a:t>Postcapitalist</a:t>
            </a:r>
            <a:r>
              <a:rPr lang="en-GB" sz="1200" i="1" dirty="0" smtClean="0"/>
              <a:t> Politics</a:t>
            </a:r>
            <a:r>
              <a:rPr lang="en-GB" sz="1200" dirty="0" smtClean="0"/>
              <a:t>. Minneapolis, MN: University of Minnesota Press.</a:t>
            </a:r>
          </a:p>
          <a:p>
            <a:r>
              <a:rPr lang="en-GB" sz="1200" dirty="0" smtClean="0"/>
              <a:t>Hussey, T. and Smith, P. (2009) </a:t>
            </a:r>
            <a:r>
              <a:rPr lang="en-GB" sz="1200" i="1" dirty="0" smtClean="0"/>
              <a:t>The Trouble with Higher Education: A critical examination of our universities</a:t>
            </a:r>
            <a:r>
              <a:rPr lang="en-GB" sz="1200" dirty="0" smtClean="0"/>
              <a:t>.</a:t>
            </a:r>
          </a:p>
          <a:p>
            <a:r>
              <a:rPr lang="en-GB" sz="1200" dirty="0" smtClean="0"/>
              <a:t>Jones-</a:t>
            </a:r>
            <a:r>
              <a:rPr lang="en-GB" sz="1200" dirty="0" err="1" smtClean="0"/>
              <a:t>Devitt</a:t>
            </a:r>
            <a:r>
              <a:rPr lang="en-GB" sz="1200" dirty="0" smtClean="0"/>
              <a:t>, S. and </a:t>
            </a:r>
            <a:r>
              <a:rPr lang="en-GB" sz="1200" dirty="0" err="1" smtClean="0"/>
              <a:t>Samiei</a:t>
            </a:r>
            <a:r>
              <a:rPr lang="en-GB" sz="1200" dirty="0" smtClean="0"/>
              <a:t>, C. (2011) ‘From Accrington Stanley to academia? The use of league tables and student surveys to determine “quality” in higher education’, in </a:t>
            </a:r>
            <a:r>
              <a:rPr lang="en-GB" sz="1200" dirty="0" err="1" smtClean="0"/>
              <a:t>Molesworth</a:t>
            </a:r>
            <a:r>
              <a:rPr lang="en-GB" sz="1200" dirty="0" smtClean="0"/>
              <a:t> et al: 86-100.</a:t>
            </a:r>
          </a:p>
          <a:p>
            <a:r>
              <a:rPr lang="en-GB" sz="1200" dirty="0" err="1" smtClean="0"/>
              <a:t>McGettigan</a:t>
            </a:r>
            <a:r>
              <a:rPr lang="en-GB" sz="1200" dirty="0" smtClean="0"/>
              <a:t>, A. (2013) </a:t>
            </a:r>
            <a:r>
              <a:rPr lang="en-GB" sz="1200" i="1" dirty="0" smtClean="0"/>
              <a:t>The Great University Gamble: Money, markets and the future of higher education</a:t>
            </a:r>
            <a:r>
              <a:rPr lang="en-GB" sz="1200" dirty="0" smtClean="0"/>
              <a:t>. London: Pluto Press.</a:t>
            </a:r>
          </a:p>
          <a:p>
            <a:r>
              <a:rPr lang="en-GB" sz="1200" dirty="0" smtClean="0"/>
              <a:t>Matthews, D. (2013) ‘Inside a cooperative university’, </a:t>
            </a:r>
            <a:r>
              <a:rPr lang="en-GB" sz="1200" i="1" dirty="0" smtClean="0"/>
              <a:t>Times Higher Education </a:t>
            </a:r>
            <a:r>
              <a:rPr lang="en-GB" sz="1200" dirty="0" smtClean="0"/>
              <a:t>29 August.</a:t>
            </a:r>
          </a:p>
          <a:p>
            <a:r>
              <a:rPr lang="en-GB" sz="1200" dirty="0" err="1" smtClean="0"/>
              <a:t>Molesworth</a:t>
            </a:r>
            <a:r>
              <a:rPr lang="en-GB" sz="1200" dirty="0" smtClean="0"/>
              <a:t>, M., Scullion, R. and Nixon, E. (</a:t>
            </a:r>
            <a:r>
              <a:rPr lang="en-GB" sz="1200" dirty="0" err="1" smtClean="0"/>
              <a:t>eds</a:t>
            </a:r>
            <a:r>
              <a:rPr lang="en-GB" sz="1200" dirty="0" smtClean="0"/>
              <a:t>) (2011) </a:t>
            </a:r>
            <a:r>
              <a:rPr lang="en-GB" sz="1200" i="1" dirty="0" smtClean="0"/>
              <a:t>The </a:t>
            </a:r>
            <a:r>
              <a:rPr lang="en-GB" sz="1200" i="1" dirty="0" err="1" smtClean="0"/>
              <a:t>Marketisation</a:t>
            </a:r>
            <a:r>
              <a:rPr lang="en-GB" sz="1200" i="1" dirty="0" smtClean="0"/>
              <a:t> of Higher Education and the Student as Consumer</a:t>
            </a:r>
            <a:r>
              <a:rPr lang="en-GB" sz="1200" dirty="0" smtClean="0"/>
              <a:t>. London: Routledge.</a:t>
            </a:r>
          </a:p>
          <a:p>
            <a:r>
              <a:rPr lang="en-GB" sz="1200" dirty="0" err="1" smtClean="0"/>
              <a:t>Morpurgo</a:t>
            </a:r>
            <a:r>
              <a:rPr lang="en-GB" sz="1200" dirty="0" smtClean="0"/>
              <a:t>, H. (2012) ‘Beyond solidarity’, </a:t>
            </a:r>
            <a:r>
              <a:rPr lang="en-GB" sz="1200" i="1" dirty="0" smtClean="0"/>
              <a:t>New Internationalist </a:t>
            </a:r>
            <a:r>
              <a:rPr lang="en-GB" sz="1200" dirty="0" smtClean="0"/>
              <a:t>July/August: 34.</a:t>
            </a:r>
          </a:p>
          <a:p>
            <a:r>
              <a:rPr lang="en-GB" sz="1200" dirty="0" smtClean="0"/>
              <a:t>Newman, J. (2013) ‘Performing new worlds? Policy, politics and creative labour in hard times’, </a:t>
            </a:r>
            <a:r>
              <a:rPr lang="en-GB" sz="1200" i="1" dirty="0" smtClean="0"/>
              <a:t>Policy &amp; Politics</a:t>
            </a:r>
            <a:r>
              <a:rPr lang="en-GB" sz="1200" dirty="0" smtClean="0"/>
              <a:t> 41, 4: 515-32.</a:t>
            </a:r>
          </a:p>
          <a:p>
            <a:r>
              <a:rPr lang="en-GB" sz="1200" dirty="0" smtClean="0"/>
              <a:t>Readings, B. (1996) </a:t>
            </a:r>
            <a:r>
              <a:rPr lang="en-GB" sz="1200" i="1" dirty="0" smtClean="0"/>
              <a:t>The University in Ruins</a:t>
            </a:r>
            <a:r>
              <a:rPr lang="en-GB" sz="1200" dirty="0" smtClean="0"/>
              <a:t>. Cambridge, MA: Harvard University Press.</a:t>
            </a:r>
          </a:p>
          <a:p>
            <a:r>
              <a:rPr lang="en-GB" sz="1200" dirty="0" smtClean="0"/>
              <a:t>Sennett, R. (2012) </a:t>
            </a:r>
            <a:r>
              <a:rPr lang="en-GB" sz="1200" i="1" dirty="0" smtClean="0"/>
              <a:t>Together: The Rituals, Pleasures and Politics of Cooperation</a:t>
            </a:r>
            <a:r>
              <a:rPr lang="en-GB" sz="1200" dirty="0" smtClean="0"/>
              <a:t>. </a:t>
            </a:r>
          </a:p>
          <a:p>
            <a:r>
              <a:rPr lang="en-GB" sz="1200" dirty="0" smtClean="0"/>
              <a:t>Somerville, P. (2007) ‘Cooperative identity’, </a:t>
            </a:r>
            <a:r>
              <a:rPr lang="en-GB" sz="1200" i="1" dirty="0" smtClean="0"/>
              <a:t>Journal of Cooperative Studies </a:t>
            </a:r>
            <a:r>
              <a:rPr lang="en-GB" sz="1200" dirty="0" smtClean="0"/>
              <a:t>40, 1: 5-17.</a:t>
            </a:r>
          </a:p>
          <a:p>
            <a:r>
              <a:rPr lang="en-GB" sz="1200" dirty="0" err="1" smtClean="0"/>
              <a:t>Woodin</a:t>
            </a:r>
            <a:r>
              <a:rPr lang="en-GB" sz="1200" dirty="0" smtClean="0"/>
              <a:t>, T., Crock, D. and </a:t>
            </a:r>
            <a:r>
              <a:rPr lang="en-GB" sz="1200" dirty="0" err="1" smtClean="0"/>
              <a:t>Carpentier</a:t>
            </a:r>
            <a:r>
              <a:rPr lang="en-GB" sz="1200" dirty="0" smtClean="0"/>
              <a:t>, V. (2010) </a:t>
            </a:r>
            <a:r>
              <a:rPr lang="en-GB" sz="1200" i="1" dirty="0" smtClean="0"/>
              <a:t>Community and Mutual Ownership: A historical review</a:t>
            </a:r>
            <a:r>
              <a:rPr lang="en-GB" sz="1200" dirty="0" smtClean="0"/>
              <a:t>. York: Joseph Rowntree Foundation.</a:t>
            </a:r>
          </a:p>
          <a:p>
            <a:r>
              <a:rPr lang="en-GB" sz="1200" dirty="0" smtClean="0"/>
              <a:t>Woods, P. (2011) </a:t>
            </a:r>
            <a:r>
              <a:rPr lang="en-GB" sz="1200" i="1" dirty="0" smtClean="0"/>
              <a:t>Transforming Education Policy: Shaping a democratic future</a:t>
            </a:r>
            <a:r>
              <a:rPr lang="en-GB" sz="1200" dirty="0" smtClean="0"/>
              <a:t>. Bristol: Policy Press. </a:t>
            </a:r>
            <a:endParaRPr lang="en-GB" sz="1200" dirty="0"/>
          </a:p>
        </p:txBody>
      </p:sp>
    </p:spTree>
    <p:extLst>
      <p:ext uri="{BB962C8B-B14F-4D97-AF65-F5344CB8AC3E}">
        <p14:creationId xmlns:p14="http://schemas.microsoft.com/office/powerpoint/2010/main" val="4097667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case for reform</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University governance is increasingly undemocratic and </a:t>
            </a:r>
            <a:r>
              <a:rPr lang="en-GB" dirty="0" err="1" smtClean="0"/>
              <a:t>managerialised</a:t>
            </a:r>
            <a:r>
              <a:rPr lang="en-GB" dirty="0" smtClean="0"/>
              <a:t> (Deem et al, 2008; Woods, 2011) – a problem of internal power</a:t>
            </a:r>
          </a:p>
          <a:p>
            <a:r>
              <a:rPr lang="en-GB" dirty="0" smtClean="0"/>
              <a:t>Academic labour is increasingly geared towards meeting more immediate economic needs of capital and the ‘market’ (</a:t>
            </a:r>
            <a:r>
              <a:rPr lang="en-GB" dirty="0" err="1" smtClean="0"/>
              <a:t>Ciancanelli</a:t>
            </a:r>
            <a:r>
              <a:rPr lang="en-GB" dirty="0" smtClean="0"/>
              <a:t>, 2007; Hill, 2009; Hussey and Smith, 2009; </a:t>
            </a:r>
            <a:r>
              <a:rPr lang="en-GB" dirty="0" err="1" smtClean="0"/>
              <a:t>Molesworth</a:t>
            </a:r>
            <a:r>
              <a:rPr lang="en-GB" dirty="0" smtClean="0"/>
              <a:t> et al, 2011; </a:t>
            </a:r>
            <a:r>
              <a:rPr lang="en-GB" dirty="0" err="1" smtClean="0"/>
              <a:t>McGettigan</a:t>
            </a:r>
            <a:r>
              <a:rPr lang="en-GB" dirty="0" smtClean="0"/>
              <a:t>, 2013; Brown, 2013) – a problem of purpose</a:t>
            </a:r>
          </a:p>
          <a:p>
            <a:r>
              <a:rPr lang="en-GB" dirty="0" smtClean="0"/>
              <a:t>Governments are increasingly interfering directly in how universities are run (Readings, 1996; </a:t>
            </a:r>
            <a:r>
              <a:rPr lang="en-GB" dirty="0" err="1" smtClean="0"/>
              <a:t>Collini</a:t>
            </a:r>
            <a:r>
              <a:rPr lang="en-GB" dirty="0" smtClean="0"/>
              <a:t>, 2011; </a:t>
            </a:r>
            <a:r>
              <a:rPr lang="en-GB" dirty="0" err="1" smtClean="0"/>
              <a:t>Molesworth</a:t>
            </a:r>
            <a:r>
              <a:rPr lang="en-GB" dirty="0" smtClean="0"/>
              <a:t> et al, 2011) – a problem of autonomy</a:t>
            </a:r>
            <a:endParaRPr lang="en-GB" dirty="0"/>
          </a:p>
        </p:txBody>
      </p:sp>
    </p:spTree>
    <p:extLst>
      <p:ext uri="{BB962C8B-B14F-4D97-AF65-F5344CB8AC3E}">
        <p14:creationId xmlns:p14="http://schemas.microsoft.com/office/powerpoint/2010/main" val="2644766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Interrogating the academy</a:t>
            </a:r>
            <a:endParaRPr lang="en-GB" dirty="0"/>
          </a:p>
        </p:txBody>
      </p:sp>
      <p:sp>
        <p:nvSpPr>
          <p:cNvPr id="3" name="Content Placeholder 2"/>
          <p:cNvSpPr>
            <a:spLocks noGrp="1"/>
          </p:cNvSpPr>
          <p:nvPr>
            <p:ph idx="1"/>
          </p:nvPr>
        </p:nvSpPr>
        <p:spPr/>
        <p:txBody>
          <a:bodyPr>
            <a:normAutofit fontScale="92500" lnSpcReduction="20000"/>
          </a:bodyPr>
          <a:lstStyle/>
          <a:p>
            <a:r>
              <a:rPr lang="en-GB" sz="2000" dirty="0" smtClean="0"/>
              <a:t>Academic labour processes – teaching, research, administration, innovation, etc.</a:t>
            </a:r>
          </a:p>
          <a:p>
            <a:r>
              <a:rPr lang="en-GB" sz="2000" dirty="0"/>
              <a:t>University employees operate within a variety of labour markets, in all of which people hire out their labour power in return for a wage or </a:t>
            </a:r>
            <a:r>
              <a:rPr lang="en-GB" sz="2000" dirty="0" smtClean="0"/>
              <a:t>salary</a:t>
            </a:r>
          </a:p>
          <a:p>
            <a:r>
              <a:rPr lang="en-GB" sz="2000" dirty="0" smtClean="0"/>
              <a:t>Teaching is a distinctive kind of labour because its product (learning) is produced by students as well as by teachers – learners are both products and co-producers of education (Jones-</a:t>
            </a:r>
            <a:r>
              <a:rPr lang="en-GB" sz="2000" dirty="0" err="1" smtClean="0"/>
              <a:t>Devitt</a:t>
            </a:r>
            <a:r>
              <a:rPr lang="en-GB" sz="2000" dirty="0" smtClean="0"/>
              <a:t> and </a:t>
            </a:r>
            <a:r>
              <a:rPr lang="en-GB" sz="2000" dirty="0" err="1" smtClean="0"/>
              <a:t>Samiei</a:t>
            </a:r>
            <a:r>
              <a:rPr lang="en-GB" sz="2000" dirty="0" smtClean="0"/>
              <a:t>, 2011: 94)</a:t>
            </a:r>
          </a:p>
          <a:p>
            <a:r>
              <a:rPr lang="en-GB" sz="2000" dirty="0" smtClean="0"/>
              <a:t>Fee-paying students are </a:t>
            </a:r>
            <a:r>
              <a:rPr lang="en-GB" sz="2000" i="1" dirty="0" smtClean="0"/>
              <a:t>customers</a:t>
            </a:r>
            <a:r>
              <a:rPr lang="en-GB" sz="2000" dirty="0" smtClean="0"/>
              <a:t> (of the university as provider) rather than consumers (Barnett, 2011: 43-5)</a:t>
            </a:r>
          </a:p>
          <a:p>
            <a:r>
              <a:rPr lang="en-GB" sz="2000" dirty="0" smtClean="0"/>
              <a:t>It is often said that education is a public good (e.g. </a:t>
            </a:r>
            <a:r>
              <a:rPr lang="en-GB" sz="2000" dirty="0" err="1" smtClean="0"/>
              <a:t>Collini</a:t>
            </a:r>
            <a:r>
              <a:rPr lang="en-GB" sz="2000" dirty="0" smtClean="0"/>
              <a:t>, 2011) but it is not – it is a service provided to individuals by individuals</a:t>
            </a:r>
          </a:p>
          <a:p>
            <a:r>
              <a:rPr lang="en-GB" sz="2000" dirty="0" smtClean="0"/>
              <a:t>The means of production are broadly the same across universities, whether they are publicly or privately funded</a:t>
            </a:r>
          </a:p>
          <a:p>
            <a:r>
              <a:rPr lang="en-GB" sz="2000" dirty="0" smtClean="0"/>
              <a:t>Critics of recent changes in higher education tend to ignore the fact that academic labour is </a:t>
            </a:r>
            <a:r>
              <a:rPr lang="en-GB" sz="2000" i="1" dirty="0" smtClean="0"/>
              <a:t>already</a:t>
            </a:r>
            <a:r>
              <a:rPr lang="en-GB" sz="2000" dirty="0" smtClean="0"/>
              <a:t> </a:t>
            </a:r>
            <a:r>
              <a:rPr lang="en-GB" sz="2000" dirty="0" err="1" smtClean="0"/>
              <a:t>commodified</a:t>
            </a:r>
            <a:r>
              <a:rPr lang="en-GB" sz="2000" dirty="0" smtClean="0"/>
              <a:t>, and also fail to notice the contradiction within the form of the education product, namely that it is beneficial </a:t>
            </a:r>
            <a:r>
              <a:rPr lang="en-GB" sz="2000" i="1" dirty="0" smtClean="0"/>
              <a:t>both</a:t>
            </a:r>
            <a:r>
              <a:rPr lang="en-GB" sz="2000" dirty="0" smtClean="0"/>
              <a:t> to individuals (as use-value) </a:t>
            </a:r>
            <a:r>
              <a:rPr lang="en-GB" sz="2000" i="1" dirty="0" smtClean="0"/>
              <a:t>and</a:t>
            </a:r>
            <a:r>
              <a:rPr lang="en-GB" sz="2000" dirty="0" smtClean="0"/>
              <a:t> to capital (as exchange value). </a:t>
            </a:r>
            <a:endParaRPr lang="en-GB" sz="2000" dirty="0"/>
          </a:p>
          <a:p>
            <a:endParaRPr lang="en-GB" dirty="0"/>
          </a:p>
        </p:txBody>
      </p:sp>
    </p:spTree>
    <p:extLst>
      <p:ext uri="{BB962C8B-B14F-4D97-AF65-F5344CB8AC3E}">
        <p14:creationId xmlns:p14="http://schemas.microsoft.com/office/powerpoint/2010/main" val="1643649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cooperatives?</a:t>
            </a:r>
            <a:endParaRPr lang="en-GB" dirty="0"/>
          </a:p>
        </p:txBody>
      </p:sp>
      <p:sp>
        <p:nvSpPr>
          <p:cNvPr id="3" name="Content Placeholder 2"/>
          <p:cNvSpPr>
            <a:spLocks noGrp="1"/>
          </p:cNvSpPr>
          <p:nvPr>
            <p:ph idx="1"/>
          </p:nvPr>
        </p:nvSpPr>
        <p:spPr/>
        <p:txBody>
          <a:bodyPr>
            <a:normAutofit fontScale="85000" lnSpcReduction="10000"/>
          </a:bodyPr>
          <a:lstStyle/>
          <a:p>
            <a:r>
              <a:rPr lang="en-GB" sz="2000" dirty="0" smtClean="0"/>
              <a:t>Cooperatives are democratically controlled and collectively owned organisations (Somerville, 2007; </a:t>
            </a:r>
            <a:r>
              <a:rPr lang="en-GB" sz="2000" dirty="0" err="1" smtClean="0"/>
              <a:t>Woodin</a:t>
            </a:r>
            <a:r>
              <a:rPr lang="en-GB" sz="2000" dirty="0" smtClean="0"/>
              <a:t> et al, 2010; Parnell, 2013) - UK universities are not!</a:t>
            </a:r>
          </a:p>
          <a:p>
            <a:r>
              <a:rPr lang="en-GB" sz="2000" dirty="0"/>
              <a:t>Cooperation is not about volunteering or </a:t>
            </a:r>
            <a:r>
              <a:rPr lang="en-GB" sz="2000" dirty="0" smtClean="0"/>
              <a:t>duty or even about solidarity, </a:t>
            </a:r>
            <a:r>
              <a:rPr lang="en-GB" sz="2000" dirty="0"/>
              <a:t>it’s about ritual and habit, which has to be learned as a skill or </a:t>
            </a:r>
            <a:r>
              <a:rPr lang="en-GB" sz="2000" dirty="0" smtClean="0"/>
              <a:t>craft (Sennett, 2012). </a:t>
            </a:r>
          </a:p>
          <a:p>
            <a:r>
              <a:rPr lang="en-GB" sz="2000" dirty="0" smtClean="0"/>
              <a:t>Academic labour processes already involve a high degree of ‘cooperation’ (‘collegiality’ and ‘collaboration’), so cooperative governance is reasonable</a:t>
            </a:r>
          </a:p>
          <a:p>
            <a:r>
              <a:rPr lang="en-GB" sz="2000" dirty="0" smtClean="0"/>
              <a:t>Cooperatives </a:t>
            </a:r>
            <a:r>
              <a:rPr lang="en-GB" sz="2000" dirty="0" err="1" smtClean="0"/>
              <a:t>decommodify</a:t>
            </a:r>
            <a:r>
              <a:rPr lang="en-GB" sz="2000" dirty="0" smtClean="0"/>
              <a:t> labour power to the extent that the workers are their own employers and their remuneration is decided by the cooperative collectively</a:t>
            </a:r>
          </a:p>
          <a:p>
            <a:r>
              <a:rPr lang="en-GB" sz="2000" dirty="0" smtClean="0"/>
              <a:t>Such </a:t>
            </a:r>
            <a:r>
              <a:rPr lang="en-GB" sz="2000" dirty="0" err="1" smtClean="0"/>
              <a:t>decommodification</a:t>
            </a:r>
            <a:r>
              <a:rPr lang="en-GB" sz="2000" dirty="0" smtClean="0"/>
              <a:t> challenges both the capitalist wage form and managerial hierarchy</a:t>
            </a:r>
          </a:p>
          <a:p>
            <a:r>
              <a:rPr lang="en-GB" sz="2000" dirty="0" smtClean="0"/>
              <a:t>Cooperatives protect themselves against both state interference and the depredations of corporate capitalism, e.g. by means of an asset lock (against possible </a:t>
            </a:r>
            <a:r>
              <a:rPr lang="en-GB" sz="2000" dirty="0" err="1" smtClean="0"/>
              <a:t>recommodification</a:t>
            </a:r>
            <a:r>
              <a:rPr lang="en-GB" sz="2000" dirty="0" smtClean="0"/>
              <a:t>) – cooperatives as </a:t>
            </a:r>
            <a:r>
              <a:rPr lang="en-GB" sz="2000" i="1" dirty="0" smtClean="0"/>
              <a:t>autonomous</a:t>
            </a:r>
          </a:p>
          <a:p>
            <a:r>
              <a:rPr lang="en-GB" sz="2000" dirty="0" smtClean="0"/>
              <a:t>The cooperative movement is a movement in </a:t>
            </a:r>
            <a:r>
              <a:rPr lang="en-GB" sz="2000" i="1" dirty="0" smtClean="0"/>
              <a:t>abeyance</a:t>
            </a:r>
            <a:r>
              <a:rPr lang="en-GB" sz="2000" dirty="0" smtClean="0"/>
              <a:t> (like the women’s movement - Taylor, 1989: 761)</a:t>
            </a:r>
          </a:p>
          <a:p>
            <a:endParaRPr lang="en-GB" dirty="0"/>
          </a:p>
        </p:txBody>
      </p:sp>
    </p:spTree>
    <p:extLst>
      <p:ext uri="{BB962C8B-B14F-4D97-AF65-F5344CB8AC3E}">
        <p14:creationId xmlns:p14="http://schemas.microsoft.com/office/powerpoint/2010/main" val="1207022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Cooperative education so far</a:t>
            </a:r>
            <a:endParaRPr lang="en-GB" dirty="0"/>
          </a:p>
        </p:txBody>
      </p:sp>
      <p:sp>
        <p:nvSpPr>
          <p:cNvPr id="3" name="Content Placeholder 2"/>
          <p:cNvSpPr>
            <a:spLocks noGrp="1"/>
          </p:cNvSpPr>
          <p:nvPr>
            <p:ph idx="1"/>
          </p:nvPr>
        </p:nvSpPr>
        <p:spPr/>
        <p:txBody>
          <a:bodyPr>
            <a:normAutofit fontScale="92500" lnSpcReduction="10000"/>
          </a:bodyPr>
          <a:lstStyle/>
          <a:p>
            <a:r>
              <a:rPr lang="en-GB" sz="2000" dirty="0" smtClean="0"/>
              <a:t>The University of Mondragon – jointly owned by its academic and administrative staff, governed by a general assembly composed of 1/3 staff, 1/3 students and 1/3 outside supporters (mainly other coops in the Mondragon Corporation) (Matthews, 2013; Cook, 2013: 25)</a:t>
            </a:r>
          </a:p>
          <a:p>
            <a:r>
              <a:rPr lang="en-GB" sz="2000" dirty="0" smtClean="0"/>
              <a:t>BUT Mondragon is part of a social movement of Basque nationalism, different from the international coop movement</a:t>
            </a:r>
          </a:p>
          <a:p>
            <a:r>
              <a:rPr lang="en-GB" sz="2000" dirty="0" smtClean="0"/>
              <a:t>Cooperative trust schools and cooperative academies in UK (</a:t>
            </a:r>
            <a:r>
              <a:rPr lang="en-GB" altLang="en-US" sz="2000" dirty="0" smtClean="0">
                <a:hlinkClick r:id="rId3"/>
              </a:rPr>
              <a:t>www.co-operativeschools.coop</a:t>
            </a:r>
            <a:r>
              <a:rPr lang="en-GB" altLang="en-US" sz="2000" dirty="0" smtClean="0"/>
              <a:t>) – over 700 created over the last few years. In a cooperative trust school (or network of schools), the categories of member are staff, parents, pupils, and local community, all represented in a ‘forum’ that appoints trustees who appoint governors. In a cooperative academy, the school is sponsored by, e.g., the Cooperative Group.</a:t>
            </a:r>
          </a:p>
          <a:p>
            <a:r>
              <a:rPr lang="en-GB" sz="2000" dirty="0" smtClean="0"/>
              <a:t>BUT cooperative academies are like the Coop Bank, i.e. (loosely) controlled by the Cooperative Group but not by their members, and therefore not cooperatives at all; while in cooperative trust schools, the links between the membership and the running of the school are far too tenuous.</a:t>
            </a:r>
            <a:endParaRPr lang="en-GB" sz="2000" dirty="0"/>
          </a:p>
        </p:txBody>
      </p:sp>
    </p:spTree>
    <p:extLst>
      <p:ext uri="{BB962C8B-B14F-4D97-AF65-F5344CB8AC3E}">
        <p14:creationId xmlns:p14="http://schemas.microsoft.com/office/powerpoint/2010/main" val="856567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‘Trust Universities’</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Perhaps surprisingly, the idea of cooperative HE has been developed only recently…</a:t>
            </a:r>
          </a:p>
          <a:p>
            <a:r>
              <a:rPr lang="en-GB" dirty="0" err="1" smtClean="0"/>
              <a:t>Boden</a:t>
            </a:r>
            <a:r>
              <a:rPr lang="en-GB" dirty="0" smtClean="0"/>
              <a:t> et al (2012) have proposed a </a:t>
            </a:r>
            <a:r>
              <a:rPr lang="en-GB" i="1" dirty="0" smtClean="0"/>
              <a:t>trust</a:t>
            </a:r>
            <a:r>
              <a:rPr lang="en-GB" dirty="0" smtClean="0"/>
              <a:t> model along the lines of the John Lewis Partnership:</a:t>
            </a:r>
          </a:p>
          <a:p>
            <a:pPr lvl="1"/>
            <a:r>
              <a:rPr lang="en-GB" dirty="0"/>
              <a:t>Ownership would be clarified by placing each university’s assets in a non-revocable trust, which would hold the formal legal title to the organisation’s assets. This would also create clear governance responsibilities under trust law and prevent the privatisation of publicly funded assets. All current employees (academics and those in other roles) and students would be designated as trust beneficiaries, entitled to utilise university assets and resources… The trust deed, echoing that of JLP, would designate the purpose of the university as facilitating socially, culturally and economically beneficial scholarship, through the work of all employees and students, whether in research, teaching and learning, or public debate. This would affirm the university’s status as a community social asset and an element of the knowledge commons. By virtue of this legal strategy, Trust Universities would be beyond the predation of managers, markets or state interests. </a:t>
            </a:r>
          </a:p>
          <a:p>
            <a:pPr algn="r"/>
            <a:r>
              <a:rPr lang="en-GB" dirty="0"/>
              <a:t>(</a:t>
            </a:r>
            <a:r>
              <a:rPr lang="en-GB" dirty="0" err="1"/>
              <a:t>Boden</a:t>
            </a:r>
            <a:r>
              <a:rPr lang="en-GB" dirty="0"/>
              <a:t> et al, 2012: 21)</a:t>
            </a:r>
          </a:p>
          <a:p>
            <a:endParaRPr lang="en-GB" dirty="0"/>
          </a:p>
        </p:txBody>
      </p:sp>
    </p:spTree>
    <p:extLst>
      <p:ext uri="{BB962C8B-B14F-4D97-AF65-F5344CB8AC3E}">
        <p14:creationId xmlns:p14="http://schemas.microsoft.com/office/powerpoint/2010/main" val="225475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Evaluation of the trust model</a:t>
            </a:r>
            <a:endParaRPr lang="en-GB" dirty="0"/>
          </a:p>
        </p:txBody>
      </p:sp>
      <p:sp>
        <p:nvSpPr>
          <p:cNvPr id="3" name="Content Placeholder 2"/>
          <p:cNvSpPr>
            <a:spLocks noGrp="1"/>
          </p:cNvSpPr>
          <p:nvPr>
            <p:ph idx="1"/>
          </p:nvPr>
        </p:nvSpPr>
        <p:spPr/>
        <p:txBody>
          <a:bodyPr>
            <a:normAutofit fontScale="85000" lnSpcReduction="10000"/>
          </a:bodyPr>
          <a:lstStyle/>
          <a:p>
            <a:r>
              <a:rPr lang="en-GB" sz="2200" dirty="0" smtClean="0"/>
              <a:t>A trust has advantages over current HE governance:</a:t>
            </a:r>
          </a:p>
          <a:p>
            <a:pPr lvl="1"/>
            <a:r>
              <a:rPr lang="en-GB" sz="1900" dirty="0" smtClean="0"/>
              <a:t>protecting university autonomy</a:t>
            </a:r>
          </a:p>
          <a:p>
            <a:pPr lvl="1"/>
            <a:r>
              <a:rPr lang="en-GB" sz="1900" dirty="0" smtClean="0"/>
              <a:t>enshrining in law the social and civic purposes of universities (effectively, converting them into social enterprises)</a:t>
            </a:r>
          </a:p>
          <a:p>
            <a:pPr lvl="1"/>
            <a:r>
              <a:rPr lang="en-GB" sz="1900" dirty="0" smtClean="0"/>
              <a:t>mandating universities to act towards the benefit of all their employees and students</a:t>
            </a:r>
          </a:p>
          <a:p>
            <a:r>
              <a:rPr lang="en-GB" sz="2200" dirty="0" smtClean="0"/>
              <a:t>BUT a trust is </a:t>
            </a:r>
            <a:r>
              <a:rPr lang="en-GB" sz="2200" i="1" dirty="0" smtClean="0"/>
              <a:t>not</a:t>
            </a:r>
            <a:r>
              <a:rPr lang="en-GB" sz="2200" dirty="0" smtClean="0"/>
              <a:t> a cooperative:</a:t>
            </a:r>
          </a:p>
          <a:p>
            <a:pPr lvl="1"/>
            <a:r>
              <a:rPr lang="en-GB" sz="1900" dirty="0" smtClean="0"/>
              <a:t>A trust is not a membership body</a:t>
            </a:r>
          </a:p>
          <a:p>
            <a:pPr lvl="1"/>
            <a:r>
              <a:rPr lang="en-GB" sz="1900" dirty="0" smtClean="0"/>
              <a:t>University employees and students do not control the trustees and do not decide what is to their benefit</a:t>
            </a:r>
          </a:p>
          <a:p>
            <a:pPr lvl="1"/>
            <a:r>
              <a:rPr lang="en-GB" sz="1900" dirty="0" smtClean="0"/>
              <a:t>The employer/employee relationship form is retained (e.g. JLP’s ‘partnership’ is just window-dressing)</a:t>
            </a:r>
          </a:p>
          <a:p>
            <a:pPr lvl="1"/>
            <a:r>
              <a:rPr lang="en-GB" sz="1900" dirty="0" smtClean="0"/>
              <a:t>The concept of a trust derives from philanthropic traditions, not from the cooperative movement</a:t>
            </a:r>
          </a:p>
          <a:p>
            <a:r>
              <a:rPr lang="en-GB" sz="2400" dirty="0" smtClean="0"/>
              <a:t>Therefore this is ‘a sub-optimal model in comparison with a true co-operative’ (Cook, 2013: 36 – see further criticism in Cook, 2013, fn70: 36-37)</a:t>
            </a:r>
            <a:endParaRPr lang="en-GB" sz="2400" dirty="0"/>
          </a:p>
        </p:txBody>
      </p:sp>
    </p:spTree>
    <p:extLst>
      <p:ext uri="{BB962C8B-B14F-4D97-AF65-F5344CB8AC3E}">
        <p14:creationId xmlns:p14="http://schemas.microsoft.com/office/powerpoint/2010/main" val="494753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Mondragon model</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All cooperatives must first identify the nature and composition of their membership</a:t>
            </a:r>
          </a:p>
          <a:p>
            <a:r>
              <a:rPr lang="en-GB" dirty="0" smtClean="0"/>
              <a:t>Research by Dan Cook (2013: 24) has shown that the most popular model is that of the University of Mondragon, namely 3 categories of member (staff, students and supporters)</a:t>
            </a:r>
          </a:p>
          <a:p>
            <a:r>
              <a:rPr lang="en-GB" dirty="0" smtClean="0"/>
              <a:t>However, Cook suggests that the representation of these categories should not be equal, and that staff should have greater representation than students, while the identity and position of supporters need to be clarified</a:t>
            </a:r>
          </a:p>
          <a:p>
            <a:r>
              <a:rPr lang="en-GB" dirty="0" smtClean="0"/>
              <a:t>Beyond a certain size of organisation (over 500 members) it may be necessary to form coops within the organisation, e.g. in Mondragon University each of its four faculties is a coop in its own right (Cook, 2013: 34)</a:t>
            </a:r>
            <a:endParaRPr lang="en-GB" dirty="0"/>
          </a:p>
        </p:txBody>
      </p:sp>
    </p:spTree>
    <p:extLst>
      <p:ext uri="{BB962C8B-B14F-4D97-AF65-F5344CB8AC3E}">
        <p14:creationId xmlns:p14="http://schemas.microsoft.com/office/powerpoint/2010/main" val="1819002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Comments on the Mondragon model</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Clearly a member-owned, member-controlled organisation</a:t>
            </a:r>
          </a:p>
          <a:p>
            <a:r>
              <a:rPr lang="en-GB" dirty="0" smtClean="0"/>
              <a:t>Meets aspirations for workplace democracy</a:t>
            </a:r>
          </a:p>
          <a:p>
            <a:r>
              <a:rPr lang="en-GB" dirty="0" smtClean="0"/>
              <a:t>Shows that a strong federation of cooperatives may be necessary for a cooperative (university) to be viable (see </a:t>
            </a:r>
            <a:r>
              <a:rPr lang="en-GB" dirty="0" err="1" smtClean="0"/>
              <a:t>Galor</a:t>
            </a:r>
            <a:r>
              <a:rPr lang="en-GB" dirty="0" smtClean="0"/>
              <a:t>, 2008: 54)</a:t>
            </a:r>
          </a:p>
          <a:p>
            <a:r>
              <a:rPr lang="en-GB" dirty="0" smtClean="0"/>
              <a:t>Should (external) ‘supporters’ be ranked equally with (internal) staff and students?</a:t>
            </a:r>
          </a:p>
          <a:p>
            <a:r>
              <a:rPr lang="en-GB" dirty="0" smtClean="0"/>
              <a:t>Should students have the same degree of representation as workers?</a:t>
            </a:r>
          </a:p>
          <a:p>
            <a:endParaRPr lang="en-GB" dirty="0"/>
          </a:p>
        </p:txBody>
      </p:sp>
    </p:spTree>
    <p:extLst>
      <p:ext uri="{BB962C8B-B14F-4D97-AF65-F5344CB8AC3E}">
        <p14:creationId xmlns:p14="http://schemas.microsoft.com/office/powerpoint/2010/main" val="1232877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1769</TotalTime>
  <Words>2636</Words>
  <Application>Microsoft Office PowerPoint</Application>
  <PresentationFormat>On-screen Show (4:3)</PresentationFormat>
  <Paragraphs>111</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Towards cooperative higher education</vt:lpstr>
      <vt:lpstr>The case for reform</vt:lpstr>
      <vt:lpstr>Interrogating the academy</vt:lpstr>
      <vt:lpstr>Why cooperatives?</vt:lpstr>
      <vt:lpstr>Cooperative education so far</vt:lpstr>
      <vt:lpstr>‘Trust Universities’</vt:lpstr>
      <vt:lpstr>Evaluation of the trust model</vt:lpstr>
      <vt:lpstr>The Mondragon model</vt:lpstr>
      <vt:lpstr>Comments on the Mondragon model</vt:lpstr>
      <vt:lpstr>Conclusion</vt:lpstr>
      <vt:lpstr>Bibliography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dc:creator>
  <cp:lastModifiedBy>Peter Somerville</cp:lastModifiedBy>
  <cp:revision>64</cp:revision>
  <cp:lastPrinted>2014-05-06T19:32:23Z</cp:lastPrinted>
  <dcterms:created xsi:type="dcterms:W3CDTF">2014-04-29T09:45:12Z</dcterms:created>
  <dcterms:modified xsi:type="dcterms:W3CDTF">2014-05-06T20:16:02Z</dcterms:modified>
</cp:coreProperties>
</file>